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5" r:id="rId3"/>
    <p:sldId id="284" r:id="rId4"/>
    <p:sldId id="285" r:id="rId5"/>
    <p:sldId id="286" r:id="rId6"/>
    <p:sldId id="288" r:id="rId7"/>
    <p:sldId id="291" r:id="rId8"/>
    <p:sldId id="289" r:id="rId9"/>
    <p:sldId id="292" r:id="rId10"/>
    <p:sldId id="294" r:id="rId11"/>
    <p:sldId id="290" r:id="rId12"/>
    <p:sldId id="295" r:id="rId13"/>
    <p:sldId id="296" r:id="rId14"/>
    <p:sldId id="293" r:id="rId15"/>
    <p:sldId id="287" r:id="rId16"/>
    <p:sldId id="322" r:id="rId17"/>
    <p:sldId id="3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0" autoAdjust="0"/>
    <p:restoredTop sz="95282" autoAdjust="0"/>
  </p:normalViewPr>
  <p:slideViewPr>
    <p:cSldViewPr snapToGrid="0">
      <p:cViewPr varScale="1">
        <p:scale>
          <a:sx n="117" d="100"/>
          <a:sy n="117" d="100"/>
        </p:scale>
        <p:origin x="616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305068897637798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RandomForest</c:v>
                </c:pt>
                <c:pt idx="1">
                  <c:v>RandomForest(GridSearch)</c:v>
                </c:pt>
                <c:pt idx="2">
                  <c:v>DecisionTree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0.93200000000000005</c:v>
                </c:pt>
                <c:pt idx="1">
                  <c:v>0.92</c:v>
                </c:pt>
                <c:pt idx="2">
                  <c:v>0.96250000000000002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4-44DD-91B2-10414398E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9238784"/>
        <c:axId val="1089239264"/>
      </c:barChart>
      <c:catAx>
        <c:axId val="108923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239264"/>
        <c:crosses val="autoZero"/>
        <c:auto val="1"/>
        <c:lblAlgn val="ctr"/>
        <c:lblOffset val="100"/>
        <c:noMultiLvlLbl val="0"/>
      </c:catAx>
      <c:valAx>
        <c:axId val="108923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23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7AA8A-B231-40D4-8E46-72C516DC5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CE4FF0-3808-4215-9E86-1B3F1752DB0F}">
      <dgm:prSet/>
      <dgm:spPr/>
      <dgm:t>
        <a:bodyPr/>
        <a:lstStyle/>
        <a:p>
          <a:r>
            <a:rPr lang="en-IN"/>
            <a:t>Sensors will be placed in different locations in field connected with Wi-Fi</a:t>
          </a:r>
          <a:endParaRPr lang="en-US"/>
        </a:p>
      </dgm:t>
    </dgm:pt>
    <dgm:pt modelId="{5B51E2EC-33E3-4E49-8CD8-11BD9C33048C}" type="parTrans" cxnId="{58EEE480-8E25-415E-BF91-FC8CD7DD72D5}">
      <dgm:prSet/>
      <dgm:spPr/>
      <dgm:t>
        <a:bodyPr/>
        <a:lstStyle/>
        <a:p>
          <a:endParaRPr lang="en-US"/>
        </a:p>
      </dgm:t>
    </dgm:pt>
    <dgm:pt modelId="{652A15F7-E48D-41C8-9DB2-4A9BC581BB6A}" type="sibTrans" cxnId="{58EEE480-8E25-415E-BF91-FC8CD7DD72D5}">
      <dgm:prSet/>
      <dgm:spPr/>
      <dgm:t>
        <a:bodyPr/>
        <a:lstStyle/>
        <a:p>
          <a:endParaRPr lang="en-US"/>
        </a:p>
      </dgm:t>
    </dgm:pt>
    <dgm:pt modelId="{9A6DDAA6-AF2A-4956-9D7D-47E160A8E981}">
      <dgm:prSet/>
      <dgm:spPr/>
      <dgm:t>
        <a:bodyPr/>
        <a:lstStyle/>
        <a:p>
          <a:r>
            <a:rPr lang="en-IN"/>
            <a:t>A bulk amount of data will be received to the raspberry-pi</a:t>
          </a:r>
          <a:endParaRPr lang="en-US"/>
        </a:p>
      </dgm:t>
    </dgm:pt>
    <dgm:pt modelId="{46DE35C0-36C1-4D41-B85C-5FCA57FB6760}" type="parTrans" cxnId="{1986188F-67BF-47A5-AD1B-7F5852D324BD}">
      <dgm:prSet/>
      <dgm:spPr/>
      <dgm:t>
        <a:bodyPr/>
        <a:lstStyle/>
        <a:p>
          <a:endParaRPr lang="en-US"/>
        </a:p>
      </dgm:t>
    </dgm:pt>
    <dgm:pt modelId="{A1C17E89-BF4C-4E62-90EB-01447810C6B9}" type="sibTrans" cxnId="{1986188F-67BF-47A5-AD1B-7F5852D324BD}">
      <dgm:prSet/>
      <dgm:spPr/>
      <dgm:t>
        <a:bodyPr/>
        <a:lstStyle/>
        <a:p>
          <a:endParaRPr lang="en-US"/>
        </a:p>
      </dgm:t>
    </dgm:pt>
    <dgm:pt modelId="{60678FBC-74AF-494B-94BF-DD09B45175D0}">
      <dgm:prSet/>
      <dgm:spPr/>
      <dgm:t>
        <a:bodyPr/>
        <a:lstStyle/>
        <a:p>
          <a:r>
            <a:rPr lang="en-IN" dirty="0"/>
            <a:t>Federated Learning: filter out data received from the nodes(using TNN) </a:t>
          </a:r>
          <a:endParaRPr lang="en-US" dirty="0"/>
        </a:p>
      </dgm:t>
    </dgm:pt>
    <dgm:pt modelId="{331698F7-FBB1-48BF-8BCC-9D09611AC643}" type="parTrans" cxnId="{B70AB599-E99F-4154-89BA-F814142F5615}">
      <dgm:prSet/>
      <dgm:spPr/>
      <dgm:t>
        <a:bodyPr/>
        <a:lstStyle/>
        <a:p>
          <a:endParaRPr lang="en-US"/>
        </a:p>
      </dgm:t>
    </dgm:pt>
    <dgm:pt modelId="{B2E6FB8F-2D3C-4BA2-8EFD-0387C34787B1}" type="sibTrans" cxnId="{B70AB599-E99F-4154-89BA-F814142F5615}">
      <dgm:prSet/>
      <dgm:spPr/>
      <dgm:t>
        <a:bodyPr/>
        <a:lstStyle/>
        <a:p>
          <a:endParaRPr lang="en-US"/>
        </a:p>
      </dgm:t>
    </dgm:pt>
    <dgm:pt modelId="{F192D811-64CC-49AE-A805-AD354A34C160}">
      <dgm:prSet/>
      <dgm:spPr/>
      <dgm:t>
        <a:bodyPr/>
        <a:lstStyle/>
        <a:p>
          <a:r>
            <a:rPr lang="en-IN"/>
            <a:t>Decision Tree : after receiving filtered data trained model will predict the crop that Is best suitable for that soil or fertilizer that needed to grow better yield of crop </a:t>
          </a:r>
          <a:endParaRPr lang="en-US"/>
        </a:p>
      </dgm:t>
    </dgm:pt>
    <dgm:pt modelId="{9E14F605-634F-4F64-8476-271416A73860}" type="parTrans" cxnId="{AC06C7DA-7B43-46F3-B354-ABADE5CBBDFF}">
      <dgm:prSet/>
      <dgm:spPr/>
      <dgm:t>
        <a:bodyPr/>
        <a:lstStyle/>
        <a:p>
          <a:endParaRPr lang="en-US"/>
        </a:p>
      </dgm:t>
    </dgm:pt>
    <dgm:pt modelId="{B0FC10FF-9B77-46AE-82D5-AC60A9FB43AB}" type="sibTrans" cxnId="{AC06C7DA-7B43-46F3-B354-ABADE5CBBDFF}">
      <dgm:prSet/>
      <dgm:spPr/>
      <dgm:t>
        <a:bodyPr/>
        <a:lstStyle/>
        <a:p>
          <a:endParaRPr lang="en-US"/>
        </a:p>
      </dgm:t>
    </dgm:pt>
    <dgm:pt modelId="{2522DEDE-4B3A-48BC-80CF-0056442124CE}" type="pres">
      <dgm:prSet presAssocID="{1017AA8A-B231-40D4-8E46-72C516DC5803}" presName="root" presStyleCnt="0">
        <dgm:presLayoutVars>
          <dgm:dir/>
          <dgm:resizeHandles val="exact"/>
        </dgm:presLayoutVars>
      </dgm:prSet>
      <dgm:spPr/>
    </dgm:pt>
    <dgm:pt modelId="{F72A5201-63F1-4249-AC58-7ADABCC7BD21}" type="pres">
      <dgm:prSet presAssocID="{74CE4FF0-3808-4215-9E86-1B3F1752DB0F}" presName="compNode" presStyleCnt="0"/>
      <dgm:spPr/>
    </dgm:pt>
    <dgm:pt modelId="{FCF02A8C-10E1-4C61-A18F-160A92D142B0}" type="pres">
      <dgm:prSet presAssocID="{74CE4FF0-3808-4215-9E86-1B3F1752DB0F}" presName="bgRect" presStyleLbl="bgShp" presStyleIdx="0" presStyleCnt="4"/>
      <dgm:spPr/>
    </dgm:pt>
    <dgm:pt modelId="{116F3710-0C42-4BB5-AD57-C29AAEDF5F36}" type="pres">
      <dgm:prSet presAssocID="{74CE4FF0-3808-4215-9E86-1B3F1752DB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91F089B-1C51-4EA2-BBA6-979254D9ABB2}" type="pres">
      <dgm:prSet presAssocID="{74CE4FF0-3808-4215-9E86-1B3F1752DB0F}" presName="spaceRect" presStyleCnt="0"/>
      <dgm:spPr/>
    </dgm:pt>
    <dgm:pt modelId="{01357A0F-53FF-4D24-830C-60D492874D92}" type="pres">
      <dgm:prSet presAssocID="{74CE4FF0-3808-4215-9E86-1B3F1752DB0F}" presName="parTx" presStyleLbl="revTx" presStyleIdx="0" presStyleCnt="4">
        <dgm:presLayoutVars>
          <dgm:chMax val="0"/>
          <dgm:chPref val="0"/>
        </dgm:presLayoutVars>
      </dgm:prSet>
      <dgm:spPr/>
    </dgm:pt>
    <dgm:pt modelId="{9AEB48FD-BDE2-498F-BD4E-8821E310CC97}" type="pres">
      <dgm:prSet presAssocID="{652A15F7-E48D-41C8-9DB2-4A9BC581BB6A}" presName="sibTrans" presStyleCnt="0"/>
      <dgm:spPr/>
    </dgm:pt>
    <dgm:pt modelId="{60A82D1C-1D73-4BD7-941D-607FE9568FC8}" type="pres">
      <dgm:prSet presAssocID="{9A6DDAA6-AF2A-4956-9D7D-47E160A8E981}" presName="compNode" presStyleCnt="0"/>
      <dgm:spPr/>
    </dgm:pt>
    <dgm:pt modelId="{E0BB73F5-3D68-470F-9F58-7655DA7C40EE}" type="pres">
      <dgm:prSet presAssocID="{9A6DDAA6-AF2A-4956-9D7D-47E160A8E981}" presName="bgRect" presStyleLbl="bgShp" presStyleIdx="1" presStyleCnt="4"/>
      <dgm:spPr/>
    </dgm:pt>
    <dgm:pt modelId="{D47DEB4F-078C-4144-85EB-1F5E873B19BC}" type="pres">
      <dgm:prSet presAssocID="{9A6DDAA6-AF2A-4956-9D7D-47E160A8E9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ngerbread Cookie"/>
        </a:ext>
      </dgm:extLst>
    </dgm:pt>
    <dgm:pt modelId="{77530741-D13C-4D80-B6AD-847D521A26CC}" type="pres">
      <dgm:prSet presAssocID="{9A6DDAA6-AF2A-4956-9D7D-47E160A8E981}" presName="spaceRect" presStyleCnt="0"/>
      <dgm:spPr/>
    </dgm:pt>
    <dgm:pt modelId="{29911479-9A64-41CA-B34C-B34FC2BC7A28}" type="pres">
      <dgm:prSet presAssocID="{9A6DDAA6-AF2A-4956-9D7D-47E160A8E981}" presName="parTx" presStyleLbl="revTx" presStyleIdx="1" presStyleCnt="4">
        <dgm:presLayoutVars>
          <dgm:chMax val="0"/>
          <dgm:chPref val="0"/>
        </dgm:presLayoutVars>
      </dgm:prSet>
      <dgm:spPr/>
    </dgm:pt>
    <dgm:pt modelId="{F499DAFA-E6C8-4ACA-A488-1D62AC8ACB09}" type="pres">
      <dgm:prSet presAssocID="{A1C17E89-BF4C-4E62-90EB-01447810C6B9}" presName="sibTrans" presStyleCnt="0"/>
      <dgm:spPr/>
    </dgm:pt>
    <dgm:pt modelId="{6B3F3E64-03D0-48AD-93FD-6591F48C52DB}" type="pres">
      <dgm:prSet presAssocID="{60678FBC-74AF-494B-94BF-DD09B45175D0}" presName="compNode" presStyleCnt="0"/>
      <dgm:spPr/>
    </dgm:pt>
    <dgm:pt modelId="{0E53EF9C-3601-413D-80C4-4F4E537C83C9}" type="pres">
      <dgm:prSet presAssocID="{60678FBC-74AF-494B-94BF-DD09B45175D0}" presName="bgRect" presStyleLbl="bgShp" presStyleIdx="2" presStyleCnt="4"/>
      <dgm:spPr/>
    </dgm:pt>
    <dgm:pt modelId="{946DA756-FA78-40AA-85A8-6FA65CDAAC97}" type="pres">
      <dgm:prSet presAssocID="{60678FBC-74AF-494B-94BF-DD09B45175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DA6B5AD-7C25-4AE0-AFB7-A922090A149B}" type="pres">
      <dgm:prSet presAssocID="{60678FBC-74AF-494B-94BF-DD09B45175D0}" presName="spaceRect" presStyleCnt="0"/>
      <dgm:spPr/>
    </dgm:pt>
    <dgm:pt modelId="{4A8F9D2D-F27D-42EF-A6CA-2130351F4EED}" type="pres">
      <dgm:prSet presAssocID="{60678FBC-74AF-494B-94BF-DD09B45175D0}" presName="parTx" presStyleLbl="revTx" presStyleIdx="2" presStyleCnt="4">
        <dgm:presLayoutVars>
          <dgm:chMax val="0"/>
          <dgm:chPref val="0"/>
        </dgm:presLayoutVars>
      </dgm:prSet>
      <dgm:spPr/>
    </dgm:pt>
    <dgm:pt modelId="{18694758-7431-4059-8354-33DB81AD618D}" type="pres">
      <dgm:prSet presAssocID="{B2E6FB8F-2D3C-4BA2-8EFD-0387C34787B1}" presName="sibTrans" presStyleCnt="0"/>
      <dgm:spPr/>
    </dgm:pt>
    <dgm:pt modelId="{7FC9F555-F10A-4CD8-9E34-134755C6B199}" type="pres">
      <dgm:prSet presAssocID="{F192D811-64CC-49AE-A805-AD354A34C160}" presName="compNode" presStyleCnt="0"/>
      <dgm:spPr/>
    </dgm:pt>
    <dgm:pt modelId="{C079E695-44AA-4303-AF01-2F78495D69E1}" type="pres">
      <dgm:prSet presAssocID="{F192D811-64CC-49AE-A805-AD354A34C160}" presName="bgRect" presStyleLbl="bgShp" presStyleIdx="3" presStyleCnt="4"/>
      <dgm:spPr/>
    </dgm:pt>
    <dgm:pt modelId="{64AB7FEF-F7C8-4E7D-9175-507B9C3F9BCE}" type="pres">
      <dgm:prSet presAssocID="{F192D811-64CC-49AE-A805-AD354A34C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7C9F7566-105E-4042-BD18-5349A2498BFA}" type="pres">
      <dgm:prSet presAssocID="{F192D811-64CC-49AE-A805-AD354A34C160}" presName="spaceRect" presStyleCnt="0"/>
      <dgm:spPr/>
    </dgm:pt>
    <dgm:pt modelId="{40EAF56D-30E7-4619-AC24-FD5BC5054B33}" type="pres">
      <dgm:prSet presAssocID="{F192D811-64CC-49AE-A805-AD354A34C1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2EC852-F5A8-4544-BBD9-552B9B125BC5}" type="presOf" srcId="{9A6DDAA6-AF2A-4956-9D7D-47E160A8E981}" destId="{29911479-9A64-41CA-B34C-B34FC2BC7A28}" srcOrd="0" destOrd="0" presId="urn:microsoft.com/office/officeart/2018/2/layout/IconVerticalSolidList"/>
    <dgm:cxn modelId="{58EEE480-8E25-415E-BF91-FC8CD7DD72D5}" srcId="{1017AA8A-B231-40D4-8E46-72C516DC5803}" destId="{74CE4FF0-3808-4215-9E86-1B3F1752DB0F}" srcOrd="0" destOrd="0" parTransId="{5B51E2EC-33E3-4E49-8CD8-11BD9C33048C}" sibTransId="{652A15F7-E48D-41C8-9DB2-4A9BC581BB6A}"/>
    <dgm:cxn modelId="{1986188F-67BF-47A5-AD1B-7F5852D324BD}" srcId="{1017AA8A-B231-40D4-8E46-72C516DC5803}" destId="{9A6DDAA6-AF2A-4956-9D7D-47E160A8E981}" srcOrd="1" destOrd="0" parTransId="{46DE35C0-36C1-4D41-B85C-5FCA57FB6760}" sibTransId="{A1C17E89-BF4C-4E62-90EB-01447810C6B9}"/>
    <dgm:cxn modelId="{B70AB599-E99F-4154-89BA-F814142F5615}" srcId="{1017AA8A-B231-40D4-8E46-72C516DC5803}" destId="{60678FBC-74AF-494B-94BF-DD09B45175D0}" srcOrd="2" destOrd="0" parTransId="{331698F7-FBB1-48BF-8BCC-9D09611AC643}" sibTransId="{B2E6FB8F-2D3C-4BA2-8EFD-0387C34787B1}"/>
    <dgm:cxn modelId="{E23BF0AB-FDC6-4A25-ACF8-3536449B5F34}" type="presOf" srcId="{74CE4FF0-3808-4215-9E86-1B3F1752DB0F}" destId="{01357A0F-53FF-4D24-830C-60D492874D92}" srcOrd="0" destOrd="0" presId="urn:microsoft.com/office/officeart/2018/2/layout/IconVerticalSolidList"/>
    <dgm:cxn modelId="{2182C7C9-4A86-4150-9524-7DC899F9F278}" type="presOf" srcId="{F192D811-64CC-49AE-A805-AD354A34C160}" destId="{40EAF56D-30E7-4619-AC24-FD5BC5054B33}" srcOrd="0" destOrd="0" presId="urn:microsoft.com/office/officeart/2018/2/layout/IconVerticalSolidList"/>
    <dgm:cxn modelId="{40751DCE-F6D7-4FFD-901B-D52EB7D2A12A}" type="presOf" srcId="{1017AA8A-B231-40D4-8E46-72C516DC5803}" destId="{2522DEDE-4B3A-48BC-80CF-0056442124CE}" srcOrd="0" destOrd="0" presId="urn:microsoft.com/office/officeart/2018/2/layout/IconVerticalSolidList"/>
    <dgm:cxn modelId="{31BD35D0-CE9A-4BC6-9C95-D652BF130E9F}" type="presOf" srcId="{60678FBC-74AF-494B-94BF-DD09B45175D0}" destId="{4A8F9D2D-F27D-42EF-A6CA-2130351F4EED}" srcOrd="0" destOrd="0" presId="urn:microsoft.com/office/officeart/2018/2/layout/IconVerticalSolidList"/>
    <dgm:cxn modelId="{AC06C7DA-7B43-46F3-B354-ABADE5CBBDFF}" srcId="{1017AA8A-B231-40D4-8E46-72C516DC5803}" destId="{F192D811-64CC-49AE-A805-AD354A34C160}" srcOrd="3" destOrd="0" parTransId="{9E14F605-634F-4F64-8476-271416A73860}" sibTransId="{B0FC10FF-9B77-46AE-82D5-AC60A9FB43AB}"/>
    <dgm:cxn modelId="{49F9D095-9C2A-43A9-B987-74423A3D3A78}" type="presParOf" srcId="{2522DEDE-4B3A-48BC-80CF-0056442124CE}" destId="{F72A5201-63F1-4249-AC58-7ADABCC7BD21}" srcOrd="0" destOrd="0" presId="urn:microsoft.com/office/officeart/2018/2/layout/IconVerticalSolidList"/>
    <dgm:cxn modelId="{4625026C-B4FB-47AD-9645-3F1E4B120533}" type="presParOf" srcId="{F72A5201-63F1-4249-AC58-7ADABCC7BD21}" destId="{FCF02A8C-10E1-4C61-A18F-160A92D142B0}" srcOrd="0" destOrd="0" presId="urn:microsoft.com/office/officeart/2018/2/layout/IconVerticalSolidList"/>
    <dgm:cxn modelId="{65C6334F-3391-4E45-B5ED-45776AD56A20}" type="presParOf" srcId="{F72A5201-63F1-4249-AC58-7ADABCC7BD21}" destId="{116F3710-0C42-4BB5-AD57-C29AAEDF5F36}" srcOrd="1" destOrd="0" presId="urn:microsoft.com/office/officeart/2018/2/layout/IconVerticalSolidList"/>
    <dgm:cxn modelId="{7E6A3960-15C7-446B-B3AC-145C1C629351}" type="presParOf" srcId="{F72A5201-63F1-4249-AC58-7ADABCC7BD21}" destId="{991F089B-1C51-4EA2-BBA6-979254D9ABB2}" srcOrd="2" destOrd="0" presId="urn:microsoft.com/office/officeart/2018/2/layout/IconVerticalSolidList"/>
    <dgm:cxn modelId="{F46D1DBD-3775-4761-AF95-9A2391FF2210}" type="presParOf" srcId="{F72A5201-63F1-4249-AC58-7ADABCC7BD21}" destId="{01357A0F-53FF-4D24-830C-60D492874D92}" srcOrd="3" destOrd="0" presId="urn:microsoft.com/office/officeart/2018/2/layout/IconVerticalSolidList"/>
    <dgm:cxn modelId="{F3387261-E786-41D8-AAF0-E68326DCA5C2}" type="presParOf" srcId="{2522DEDE-4B3A-48BC-80CF-0056442124CE}" destId="{9AEB48FD-BDE2-498F-BD4E-8821E310CC97}" srcOrd="1" destOrd="0" presId="urn:microsoft.com/office/officeart/2018/2/layout/IconVerticalSolidList"/>
    <dgm:cxn modelId="{BD9183AE-DA98-4A5D-A8E7-B40CEA47603E}" type="presParOf" srcId="{2522DEDE-4B3A-48BC-80CF-0056442124CE}" destId="{60A82D1C-1D73-4BD7-941D-607FE9568FC8}" srcOrd="2" destOrd="0" presId="urn:microsoft.com/office/officeart/2018/2/layout/IconVerticalSolidList"/>
    <dgm:cxn modelId="{01934DB3-5EAD-4A2F-9450-AA120267327A}" type="presParOf" srcId="{60A82D1C-1D73-4BD7-941D-607FE9568FC8}" destId="{E0BB73F5-3D68-470F-9F58-7655DA7C40EE}" srcOrd="0" destOrd="0" presId="urn:microsoft.com/office/officeart/2018/2/layout/IconVerticalSolidList"/>
    <dgm:cxn modelId="{4E334E00-813D-4828-9125-A55ACA2B9E74}" type="presParOf" srcId="{60A82D1C-1D73-4BD7-941D-607FE9568FC8}" destId="{D47DEB4F-078C-4144-85EB-1F5E873B19BC}" srcOrd="1" destOrd="0" presId="urn:microsoft.com/office/officeart/2018/2/layout/IconVerticalSolidList"/>
    <dgm:cxn modelId="{C2503304-E76E-486B-82DA-DD4B546574D8}" type="presParOf" srcId="{60A82D1C-1D73-4BD7-941D-607FE9568FC8}" destId="{77530741-D13C-4D80-B6AD-847D521A26CC}" srcOrd="2" destOrd="0" presId="urn:microsoft.com/office/officeart/2018/2/layout/IconVerticalSolidList"/>
    <dgm:cxn modelId="{5E3A89B3-54BB-4A40-BC76-5EAA7D708A1B}" type="presParOf" srcId="{60A82D1C-1D73-4BD7-941D-607FE9568FC8}" destId="{29911479-9A64-41CA-B34C-B34FC2BC7A28}" srcOrd="3" destOrd="0" presId="urn:microsoft.com/office/officeart/2018/2/layout/IconVerticalSolidList"/>
    <dgm:cxn modelId="{FF1CE02A-1FA9-4E20-BB2B-F36B1B17BFB3}" type="presParOf" srcId="{2522DEDE-4B3A-48BC-80CF-0056442124CE}" destId="{F499DAFA-E6C8-4ACA-A488-1D62AC8ACB09}" srcOrd="3" destOrd="0" presId="urn:microsoft.com/office/officeart/2018/2/layout/IconVerticalSolidList"/>
    <dgm:cxn modelId="{7839A159-4070-44BD-AC3A-C397A888DBCB}" type="presParOf" srcId="{2522DEDE-4B3A-48BC-80CF-0056442124CE}" destId="{6B3F3E64-03D0-48AD-93FD-6591F48C52DB}" srcOrd="4" destOrd="0" presId="urn:microsoft.com/office/officeart/2018/2/layout/IconVerticalSolidList"/>
    <dgm:cxn modelId="{47126E1A-79EA-46AD-88DC-429F4329FE13}" type="presParOf" srcId="{6B3F3E64-03D0-48AD-93FD-6591F48C52DB}" destId="{0E53EF9C-3601-413D-80C4-4F4E537C83C9}" srcOrd="0" destOrd="0" presId="urn:microsoft.com/office/officeart/2018/2/layout/IconVerticalSolidList"/>
    <dgm:cxn modelId="{D240761C-411A-42D8-AEB5-171A58FB0DC7}" type="presParOf" srcId="{6B3F3E64-03D0-48AD-93FD-6591F48C52DB}" destId="{946DA756-FA78-40AA-85A8-6FA65CDAAC97}" srcOrd="1" destOrd="0" presId="urn:microsoft.com/office/officeart/2018/2/layout/IconVerticalSolidList"/>
    <dgm:cxn modelId="{D2150A78-315E-4DD5-92B2-ABD835952855}" type="presParOf" srcId="{6B3F3E64-03D0-48AD-93FD-6591F48C52DB}" destId="{1DA6B5AD-7C25-4AE0-AFB7-A922090A149B}" srcOrd="2" destOrd="0" presId="urn:microsoft.com/office/officeart/2018/2/layout/IconVerticalSolidList"/>
    <dgm:cxn modelId="{DF844DD2-288C-4B89-9B8A-7E1C82B43BFC}" type="presParOf" srcId="{6B3F3E64-03D0-48AD-93FD-6591F48C52DB}" destId="{4A8F9D2D-F27D-42EF-A6CA-2130351F4EED}" srcOrd="3" destOrd="0" presId="urn:microsoft.com/office/officeart/2018/2/layout/IconVerticalSolidList"/>
    <dgm:cxn modelId="{BA46C226-03F5-4F82-A416-B248D4F710D3}" type="presParOf" srcId="{2522DEDE-4B3A-48BC-80CF-0056442124CE}" destId="{18694758-7431-4059-8354-33DB81AD618D}" srcOrd="5" destOrd="0" presId="urn:microsoft.com/office/officeart/2018/2/layout/IconVerticalSolidList"/>
    <dgm:cxn modelId="{CDC00E28-41DA-423A-8CF7-F0FA5A75A2D3}" type="presParOf" srcId="{2522DEDE-4B3A-48BC-80CF-0056442124CE}" destId="{7FC9F555-F10A-4CD8-9E34-134755C6B199}" srcOrd="6" destOrd="0" presId="urn:microsoft.com/office/officeart/2018/2/layout/IconVerticalSolidList"/>
    <dgm:cxn modelId="{CE35F671-F5F9-4725-93B0-857EF14DFEB1}" type="presParOf" srcId="{7FC9F555-F10A-4CD8-9E34-134755C6B199}" destId="{C079E695-44AA-4303-AF01-2F78495D69E1}" srcOrd="0" destOrd="0" presId="urn:microsoft.com/office/officeart/2018/2/layout/IconVerticalSolidList"/>
    <dgm:cxn modelId="{B6407E30-2A88-46EA-87D6-980372F09B28}" type="presParOf" srcId="{7FC9F555-F10A-4CD8-9E34-134755C6B199}" destId="{64AB7FEF-F7C8-4E7D-9175-507B9C3F9BCE}" srcOrd="1" destOrd="0" presId="urn:microsoft.com/office/officeart/2018/2/layout/IconVerticalSolidList"/>
    <dgm:cxn modelId="{D2EC4997-9ACC-4C13-B24E-5F51B34CD308}" type="presParOf" srcId="{7FC9F555-F10A-4CD8-9E34-134755C6B199}" destId="{7C9F7566-105E-4042-BD18-5349A2498BFA}" srcOrd="2" destOrd="0" presId="urn:microsoft.com/office/officeart/2018/2/layout/IconVerticalSolidList"/>
    <dgm:cxn modelId="{A33018C0-EA45-469A-9D38-9665B5D056C6}" type="presParOf" srcId="{7FC9F555-F10A-4CD8-9E34-134755C6B199}" destId="{40EAF56D-30E7-4619-AC24-FD5BC5054B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02A8C-10E1-4C61-A18F-160A92D142B0}">
      <dsp:nvSpPr>
        <dsp:cNvPr id="0" name=""/>
        <dsp:cNvSpPr/>
      </dsp:nvSpPr>
      <dsp:spPr>
        <a:xfrm>
          <a:off x="0" y="1917"/>
          <a:ext cx="9371948" cy="97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F3710-0C42-4BB5-AD57-C29AAEDF5F36}">
      <dsp:nvSpPr>
        <dsp:cNvPr id="0" name=""/>
        <dsp:cNvSpPr/>
      </dsp:nvSpPr>
      <dsp:spPr>
        <a:xfrm>
          <a:off x="294020" y="220610"/>
          <a:ext cx="534582" cy="534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57A0F-53FF-4D24-830C-60D492874D92}">
      <dsp:nvSpPr>
        <dsp:cNvPr id="0" name=""/>
        <dsp:cNvSpPr/>
      </dsp:nvSpPr>
      <dsp:spPr>
        <a:xfrm>
          <a:off x="1122622" y="1917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Sensors will be placed in different locations in field connected with Wi-Fi</a:t>
          </a:r>
          <a:endParaRPr lang="en-US" sz="1800" kern="1200"/>
        </a:p>
      </dsp:txBody>
      <dsp:txXfrm>
        <a:off x="1122622" y="1917"/>
        <a:ext cx="8249325" cy="971967"/>
      </dsp:txXfrm>
    </dsp:sp>
    <dsp:sp modelId="{E0BB73F5-3D68-470F-9F58-7655DA7C40EE}">
      <dsp:nvSpPr>
        <dsp:cNvPr id="0" name=""/>
        <dsp:cNvSpPr/>
      </dsp:nvSpPr>
      <dsp:spPr>
        <a:xfrm>
          <a:off x="0" y="1216877"/>
          <a:ext cx="9371948" cy="97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DEB4F-078C-4144-85EB-1F5E873B19BC}">
      <dsp:nvSpPr>
        <dsp:cNvPr id="0" name=""/>
        <dsp:cNvSpPr/>
      </dsp:nvSpPr>
      <dsp:spPr>
        <a:xfrm>
          <a:off x="294020" y="1435570"/>
          <a:ext cx="534582" cy="534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11479-9A64-41CA-B34C-B34FC2BC7A28}">
      <dsp:nvSpPr>
        <dsp:cNvPr id="0" name=""/>
        <dsp:cNvSpPr/>
      </dsp:nvSpPr>
      <dsp:spPr>
        <a:xfrm>
          <a:off x="1122622" y="1216877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 bulk amount of data will be received to the raspberry-pi</a:t>
          </a:r>
          <a:endParaRPr lang="en-US" sz="1800" kern="1200"/>
        </a:p>
      </dsp:txBody>
      <dsp:txXfrm>
        <a:off x="1122622" y="1216877"/>
        <a:ext cx="8249325" cy="971967"/>
      </dsp:txXfrm>
    </dsp:sp>
    <dsp:sp modelId="{0E53EF9C-3601-413D-80C4-4F4E537C83C9}">
      <dsp:nvSpPr>
        <dsp:cNvPr id="0" name=""/>
        <dsp:cNvSpPr/>
      </dsp:nvSpPr>
      <dsp:spPr>
        <a:xfrm>
          <a:off x="0" y="2431836"/>
          <a:ext cx="9371948" cy="97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DA756-FA78-40AA-85A8-6FA65CDAAC97}">
      <dsp:nvSpPr>
        <dsp:cNvPr id="0" name=""/>
        <dsp:cNvSpPr/>
      </dsp:nvSpPr>
      <dsp:spPr>
        <a:xfrm>
          <a:off x="294020" y="2650529"/>
          <a:ext cx="534582" cy="534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F9D2D-F27D-42EF-A6CA-2130351F4EED}">
      <dsp:nvSpPr>
        <dsp:cNvPr id="0" name=""/>
        <dsp:cNvSpPr/>
      </dsp:nvSpPr>
      <dsp:spPr>
        <a:xfrm>
          <a:off x="1122622" y="2431836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Federated Learning: filter out data received from the nodes(using TNN) </a:t>
          </a:r>
          <a:endParaRPr lang="en-US" sz="1800" kern="1200" dirty="0"/>
        </a:p>
      </dsp:txBody>
      <dsp:txXfrm>
        <a:off x="1122622" y="2431836"/>
        <a:ext cx="8249325" cy="971967"/>
      </dsp:txXfrm>
    </dsp:sp>
    <dsp:sp modelId="{C079E695-44AA-4303-AF01-2F78495D69E1}">
      <dsp:nvSpPr>
        <dsp:cNvPr id="0" name=""/>
        <dsp:cNvSpPr/>
      </dsp:nvSpPr>
      <dsp:spPr>
        <a:xfrm>
          <a:off x="0" y="3646796"/>
          <a:ext cx="9371948" cy="97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B7FEF-F7C8-4E7D-9175-507B9C3F9BCE}">
      <dsp:nvSpPr>
        <dsp:cNvPr id="0" name=""/>
        <dsp:cNvSpPr/>
      </dsp:nvSpPr>
      <dsp:spPr>
        <a:xfrm>
          <a:off x="294020" y="3865489"/>
          <a:ext cx="534582" cy="534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AF56D-30E7-4619-AC24-FD5BC5054B33}">
      <dsp:nvSpPr>
        <dsp:cNvPr id="0" name=""/>
        <dsp:cNvSpPr/>
      </dsp:nvSpPr>
      <dsp:spPr>
        <a:xfrm>
          <a:off x="1122622" y="3646796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Decision Tree : after receiving filtered data trained model will predict the crop that Is best suitable for that soil or fertilizer that needed to grow better yield of crop </a:t>
          </a:r>
          <a:endParaRPr lang="en-US" sz="1800" kern="1200"/>
        </a:p>
      </dsp:txBody>
      <dsp:txXfrm>
        <a:off x="1122622" y="3646796"/>
        <a:ext cx="8249325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11/14/24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11/14/24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43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905" y="2370482"/>
            <a:ext cx="484632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Recommendation System for agriculture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To : Dr. Priyanka Bagade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7F0B-DAF8-D917-05AE-B63FFDA9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86" y="81952"/>
            <a:ext cx="9371949" cy="1183566"/>
          </a:xfrm>
        </p:spPr>
        <p:txBody>
          <a:bodyPr/>
          <a:lstStyle/>
          <a:p>
            <a:r>
              <a:rPr lang="en-IN" dirty="0"/>
              <a:t>Data distribution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DB5A1B-4342-D2CE-217B-0F842C40D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" y="1459653"/>
            <a:ext cx="3721241" cy="222796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A807E-7687-0A13-328E-4C07E11A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4F04FA-E2A7-B669-9A0A-60A0EC49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62284-F88B-B11B-0BFC-F3B512F2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5A7B3-2A8C-2457-964A-1039CCD6CF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81" y="1676299"/>
            <a:ext cx="4412227" cy="2127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C52DFA-6C00-20C1-1FAF-419466BF2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" y="3803406"/>
            <a:ext cx="7132736" cy="2652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1CE43C-AF1B-69EE-DD92-731DA7B70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57" y="3919198"/>
            <a:ext cx="4752907" cy="23742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567595-8594-B54A-4B3B-87BA6C6D3C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05" y="1709080"/>
            <a:ext cx="3949061" cy="1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B518E10-8A95-CB22-796E-CCAF3980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A48B199-A4D2-B4C4-D994-E9BEB0497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620682"/>
          </a:xfrm>
        </p:spPr>
        <p:txBody>
          <a:bodyPr/>
          <a:lstStyle/>
          <a:p>
            <a:r>
              <a:rPr lang="en-US" dirty="0"/>
              <a:t> A Decision Tree is a supervised machine learning algorithm used for both classification and regression tasks</a:t>
            </a:r>
          </a:p>
          <a:p>
            <a:r>
              <a:rPr lang="en-US" dirty="0"/>
              <a:t>balances interpretability and performance while being relatively lightweight.</a:t>
            </a:r>
          </a:p>
          <a:p>
            <a:r>
              <a:rPr lang="en-US" dirty="0"/>
              <a:t>Decision Trees can model </a:t>
            </a:r>
            <a:r>
              <a:rPr lang="en-US" i="1" dirty="0"/>
              <a:t>non-linear relationships between features </a:t>
            </a:r>
            <a:r>
              <a:rPr lang="en-US" dirty="0"/>
              <a:t>and the target variable without requiring a linear assumption.</a:t>
            </a:r>
          </a:p>
          <a:p>
            <a:r>
              <a:rPr lang="en-US" dirty="0"/>
              <a:t> INPUT: sensor data, Rainfall, Crop, Soil</a:t>
            </a:r>
          </a:p>
          <a:p>
            <a:r>
              <a:rPr lang="en-US" dirty="0"/>
              <a:t>OUTPUT: Fertilizer/Crop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128BB-B2B5-5BCF-B300-A9DD1633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IN" sz="10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405DD8-2905-6341-23E9-CB849BF5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A66BA0-BF77-43AC-894A-20AD8220B887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FB8454-7BA8-0577-D390-FBB8AA98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397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D940-ADF5-82FC-D070-026A79A7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Scores and Accuracy for Crop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B422F9-F865-081D-2A3E-13A15F4E9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7" y="1565275"/>
            <a:ext cx="9242426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7A54C-D2D0-3540-55D5-6EE86D1A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12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30B7-FA4D-821D-915F-FF104474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142B0-F483-5C34-F277-DA5ADB6E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4BC0-D039-084C-1331-EABBB838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Scores and Accuracy (Crop Recommendation)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914FF7-1FB8-298C-80E2-32AC8CF86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6" y="1733920"/>
            <a:ext cx="9242426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2CD75-6883-860B-7487-5860FDC2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13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1278D-25CA-D1AC-255F-81CFC485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98CF5-10BC-215B-9DFD-97A33344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4E07-55AA-B4C9-AD3D-42159557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 and Accuracy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B63551-FBE5-EADC-3E1F-D3BCF5B48F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7" y="1982167"/>
            <a:ext cx="5979041" cy="35444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DDC59-E03E-780B-3A2C-9B9BB33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14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AC9213-F04A-022D-46FA-D80F4789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3AE762-84B8-C9A4-E52D-E9A1043B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285E49B-D41F-E4FA-52B8-6B7202B3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131125"/>
              </p:ext>
            </p:extLst>
          </p:nvPr>
        </p:nvGraphicFramePr>
        <p:xfrm>
          <a:off x="6929718" y="2151529"/>
          <a:ext cx="4957481" cy="316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1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DDEB-6E46-FDCD-BBA7-AD3D9330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We Fall Short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6D7B-FE2C-19CB-0C1E-8E21544D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Achieved real time analysis and fertiliser/Crop recommendation with high accuracy </a:t>
            </a:r>
          </a:p>
          <a:p>
            <a:r>
              <a:rPr lang="en-IN" dirty="0"/>
              <a:t>Decay rate of soil nutrients  still remained question mark</a:t>
            </a:r>
          </a:p>
          <a:p>
            <a:pPr lvl="5"/>
            <a:r>
              <a:rPr lang="en-IN" dirty="0"/>
              <a:t>No publicly available data sets on change in soil nutrients rate w.r.t crop</a:t>
            </a:r>
          </a:p>
          <a:p>
            <a:pPr lvl="5"/>
            <a:r>
              <a:rPr lang="en-IN" dirty="0"/>
              <a:t>No research papers found that explicitly analysed decay rate</a:t>
            </a:r>
          </a:p>
          <a:p>
            <a:r>
              <a:rPr lang="en-IN" dirty="0"/>
              <a:t>Does there exists decay rate :</a:t>
            </a:r>
          </a:p>
          <a:p>
            <a:pPr lvl="5"/>
            <a:r>
              <a:rPr lang="en-IN" dirty="0"/>
              <a:t>Some research papers stated about nutrients intake of plant</a:t>
            </a:r>
          </a:p>
          <a:p>
            <a:pPr lvl="1"/>
            <a:endParaRPr lang="en-IN" dirty="0"/>
          </a:p>
          <a:p>
            <a:r>
              <a:rPr lang="en-IN" dirty="0"/>
              <a:t>To analyse this kind of information we need to deploy and collect data for training Or Collect data from any ICAR institutes if available </a:t>
            </a:r>
          </a:p>
          <a:p>
            <a:pPr lvl="5"/>
            <a:r>
              <a:rPr lang="en-IN" dirty="0"/>
              <a:t>Which needs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A8A2-413A-F53D-11D1-95744F76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15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02C7C-80A7-E0CA-35F3-B0EC83C3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4A52-6EDF-ABE2-EEFB-0762B014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811F-3963-4A98-D00F-E14B7E22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8C5F-BDA7-424A-4E99-078D756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777765"/>
            <a:ext cx="9371949" cy="681887"/>
          </a:xfrm>
        </p:spPr>
        <p:txBody>
          <a:bodyPr/>
          <a:lstStyle/>
          <a:p>
            <a:pPr algn="ctr"/>
            <a:r>
              <a:rPr lang="en-IN" dirty="0"/>
              <a:t>Web Interface for Running the Model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AB7C9E-3DE2-F28F-FCEF-681FE9093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74" y="1617827"/>
            <a:ext cx="10337652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610A1-EDE0-7FC4-D9D0-F8BACF79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16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79F8C-58C1-2849-E4CA-BE38DAF0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667AC-D609-90C4-72B1-A6AF6ED8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Pavan </a:t>
            </a:r>
            <a:r>
              <a:rPr lang="en-US" dirty="0" err="1"/>
              <a:t>Ponnaganti</a:t>
            </a:r>
            <a:r>
              <a:rPr lang="en-US" dirty="0"/>
              <a:t>(34%)</a:t>
            </a:r>
          </a:p>
          <a:p>
            <a:r>
              <a:rPr lang="en-US" dirty="0"/>
              <a:t>Abhishek Kumar(33%)</a:t>
            </a:r>
          </a:p>
          <a:p>
            <a:r>
              <a:rPr lang="en-US" dirty="0"/>
              <a:t>Vishal Kumar(33%)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Recap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026" y="1566001"/>
            <a:ext cx="9846237" cy="4620682"/>
          </a:xfrm>
        </p:spPr>
        <p:txBody>
          <a:bodyPr/>
          <a:lstStyle/>
          <a:p>
            <a:r>
              <a:rPr lang="en-US" sz="3600" dirty="0"/>
              <a:t>Problem Statement :</a:t>
            </a:r>
          </a:p>
          <a:p>
            <a:pPr marL="466344" lvl="2" indent="0">
              <a:buNone/>
            </a:pPr>
            <a:r>
              <a:rPr lang="en-IN" sz="2000" dirty="0"/>
              <a:t>To deliver real time and continuous interval-based monitoring and analysis of soil test report to enhance crop yield </a:t>
            </a:r>
          </a:p>
          <a:p>
            <a:pPr marL="466344" lvl="2" indent="0">
              <a:buNone/>
            </a:pPr>
            <a:endParaRPr lang="en-IN" sz="2000" dirty="0">
              <a:ea typeface="Meiryo"/>
            </a:endParaRPr>
          </a:p>
          <a:p>
            <a:r>
              <a:rPr lang="en-IN" sz="3000" dirty="0">
                <a:ea typeface="Meiryo"/>
              </a:rPr>
              <a:t>Proposed methodology :</a:t>
            </a:r>
          </a:p>
          <a:p>
            <a:pPr marL="1887855" lvl="4" indent="-342900">
              <a:buFont typeface="+mj-lt"/>
              <a:buAutoNum type="arabicPeriod"/>
            </a:pPr>
            <a:r>
              <a:rPr lang="en-US" sz="2800" dirty="0"/>
              <a:t>Measure using WSN</a:t>
            </a:r>
          </a:p>
          <a:p>
            <a:pPr marL="1887855" lvl="4" indent="-342900">
              <a:buFont typeface="+mj-lt"/>
              <a:buAutoNum type="arabicPeriod"/>
            </a:pPr>
            <a:r>
              <a:rPr lang="en-US" sz="2800" dirty="0"/>
              <a:t>Store using Raspberry pi or Cloud based</a:t>
            </a:r>
            <a:endParaRPr lang="en-US" sz="2800" dirty="0">
              <a:ea typeface="Meiryo"/>
            </a:endParaRPr>
          </a:p>
          <a:p>
            <a:pPr marL="1887855" lvl="4" indent="-342900">
              <a:buFont typeface="+mj-lt"/>
              <a:buAutoNum type="arabicPeriod"/>
            </a:pPr>
            <a:r>
              <a:rPr lang="en-US" sz="2800" dirty="0"/>
              <a:t>Analyze using Machine learning</a:t>
            </a:r>
            <a:endParaRPr lang="en-US" sz="2800" dirty="0">
              <a:ea typeface="Meiryo"/>
            </a:endParaRPr>
          </a:p>
          <a:p>
            <a:pPr marL="1887855" lvl="4" indent="-342900">
              <a:buFont typeface="+mj-lt"/>
              <a:buAutoNum type="arabicPeriod"/>
            </a:pPr>
            <a:r>
              <a:rPr lang="en-US" sz="2800" dirty="0"/>
              <a:t>Recommend Required fertilizer/Crop</a:t>
            </a:r>
            <a:endParaRPr lang="en-US" sz="2800" dirty="0">
              <a:ea typeface="Meiryo"/>
            </a:endParaRPr>
          </a:p>
          <a:p>
            <a:pPr lvl="3"/>
            <a:endParaRPr lang="en-IN" sz="2400" dirty="0">
              <a:ea typeface="Meiry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47A5-152C-1094-0A19-1FB9812E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r>
              <a:rPr lang="en-IN" dirty="0"/>
              <a:t>Wireless Sensor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BDFB-55FF-BE98-F2FD-EAF42B5FA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>
            <a:normAutofit/>
          </a:bodyPr>
          <a:lstStyle/>
          <a:p>
            <a:r>
              <a:rPr lang="en-IN" dirty="0"/>
              <a:t>We have partially simulated WSN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7C8DA-50DF-9293-465C-3FB2EB39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IN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BF36-B6B6-6A51-B4E4-76D06225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86812-6F98-6B67-B459-23447817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EB4485-07D5-E70C-E8F7-278940F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45" y="4087870"/>
            <a:ext cx="1951446" cy="1951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5FC3E-DE12-A4B5-05A1-97D8DD7E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2330249"/>
            <a:ext cx="1477108" cy="1477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599ADC-E7EE-8994-0A75-4DEFD507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148" y="4153185"/>
            <a:ext cx="1820817" cy="1820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612628-5004-12E1-5906-12BDA21B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339" y="2518591"/>
            <a:ext cx="1912531" cy="1912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C78BC0-B20A-E72E-9FB4-BAB76B30A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1" y="2093080"/>
            <a:ext cx="1951446" cy="1951446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B92977A-FBFC-A6B6-984F-4C1F2FB5F768}"/>
              </a:ext>
            </a:extLst>
          </p:cNvPr>
          <p:cNvCxnSpPr>
            <a:stCxn id="26" idx="3"/>
            <a:endCxn id="12" idx="0"/>
          </p:cNvCxnSpPr>
          <p:nvPr/>
        </p:nvCxnSpPr>
        <p:spPr>
          <a:xfrm>
            <a:off x="2156647" y="3068803"/>
            <a:ext cx="1351821" cy="1019067"/>
          </a:xfrm>
          <a:prstGeom prst="curved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282FC251-2CB9-C3D2-10B8-833C386A40B3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rot="5400000" flipH="1" flipV="1">
            <a:off x="3674846" y="2902426"/>
            <a:ext cx="1019067" cy="13518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92F851A-7D22-72F3-FB26-504743863120}"/>
              </a:ext>
            </a:extLst>
          </p:cNvPr>
          <p:cNvCxnSpPr>
            <a:stCxn id="16" idx="3"/>
            <a:endCxn id="22" idx="0"/>
          </p:cNvCxnSpPr>
          <p:nvPr/>
        </p:nvCxnSpPr>
        <p:spPr>
          <a:xfrm>
            <a:off x="6337398" y="3068803"/>
            <a:ext cx="1886159" cy="10843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06BD630-E039-57BB-0E9B-DAAD9FB4BBD8}"/>
              </a:ext>
            </a:extLst>
          </p:cNvPr>
          <p:cNvCxnSpPr>
            <a:stCxn id="22" idx="0"/>
            <a:endCxn id="24" idx="1"/>
          </p:cNvCxnSpPr>
          <p:nvPr/>
        </p:nvCxnSpPr>
        <p:spPr>
          <a:xfrm rot="5400000" flipH="1" flipV="1">
            <a:off x="8700284" y="2998130"/>
            <a:ext cx="678328" cy="1631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64AB-70E7-8152-017D-4ACE7277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r>
              <a:rPr lang="en-IN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F8106-787F-594C-FE2A-E1D5A5F3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IN" sz="10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743BB2-11CC-535D-0DCA-BDC8FD2A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A66BA0-BF77-43AC-894A-20AD8220B887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ED72AE-4B95-7946-397D-A6D6DEE2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E498A10-15EA-BDCE-2039-90A32C0DE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01716"/>
              </p:ext>
            </p:extLst>
          </p:nvPr>
        </p:nvGraphicFramePr>
        <p:xfrm>
          <a:off x="1410027" y="1566001"/>
          <a:ext cx="9371948" cy="462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62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E637-47B0-6DD7-B93E-4770F8C0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Tiny Neural Network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99CE217-F1CE-A5B4-4B24-A62152B68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64" y="1571269"/>
            <a:ext cx="4608576" cy="555404"/>
          </a:xfrm>
        </p:spPr>
        <p:txBody>
          <a:bodyPr/>
          <a:lstStyle/>
          <a:p>
            <a:r>
              <a:rPr lang="en-US" dirty="0"/>
              <a:t>Defining and Training TNN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235FE4D-3B51-5D7F-BC4A-E58ED108C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C765-927F-A6D3-2AA6-28EB1E85B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>
            <a:normAutofit/>
          </a:bodyPr>
          <a:lstStyle/>
          <a:p>
            <a:r>
              <a:rPr lang="en-US" sz="1500" dirty="0"/>
              <a:t>Tiny Neural Network (TNN) is a streamlined neural network model tailored for low-resource </a:t>
            </a:r>
            <a:r>
              <a:rPr lang="en-US" sz="1600" dirty="0"/>
              <a:t>environments, such as those used in </a:t>
            </a:r>
            <a:r>
              <a:rPr lang="en-US" sz="1600" dirty="0" err="1"/>
              <a:t>TinyML</a:t>
            </a:r>
            <a:r>
              <a:rPr lang="en-US" sz="1600" dirty="0"/>
              <a:t> applications.</a:t>
            </a:r>
          </a:p>
          <a:p>
            <a:r>
              <a:rPr lang="en-US" sz="1600" dirty="0"/>
              <a:t>Why we have used :</a:t>
            </a:r>
          </a:p>
          <a:p>
            <a:pPr marL="1152144" lvl="3" indent="-457200">
              <a:buFont typeface="+mj-lt"/>
              <a:buAutoNum type="arabicPeriod"/>
            </a:pPr>
            <a:r>
              <a:rPr lang="en-US" dirty="0"/>
              <a:t>Low Computational Load: Uses fewer neurons and layers.</a:t>
            </a:r>
          </a:p>
          <a:p>
            <a:pPr marL="1152144" lvl="3" indent="-457200">
              <a:buFont typeface="+mj-lt"/>
              <a:buAutoNum type="arabicPeriod"/>
            </a:pPr>
            <a:r>
              <a:rPr lang="en-US" dirty="0"/>
              <a:t>Small Memory Footprint: Reduces model size, allowing it to fit into limited memory.</a:t>
            </a:r>
          </a:p>
          <a:p>
            <a:pPr marL="1152144" lvl="3" indent="-457200">
              <a:buFont typeface="+mj-lt"/>
              <a:buAutoNum type="arabicPeriod"/>
            </a:pPr>
            <a:r>
              <a:rPr lang="en-US" dirty="0"/>
              <a:t>Efficient Power Consumption: Designed for battery-operated devices with low power requirements.</a:t>
            </a:r>
          </a:p>
          <a:p>
            <a:pPr marL="1152144" lvl="3" indent="-457200">
              <a:buFont typeface="+mj-lt"/>
              <a:buAutoNum type="arabicPeriod"/>
            </a:pPr>
            <a:r>
              <a:rPr lang="en-US" dirty="0"/>
              <a:t>Latency Optimization: Real-time processing with minimal delay.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A41B6-94B6-5370-8DC5-7F0661C7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IN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A4734-DDDE-732F-DAB1-DA680EA7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DF63C-DC3D-D8A7-7FC9-20751CA1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pic>
        <p:nvPicPr>
          <p:cNvPr id="19" name="Content Placeholder 18" descr="A computer screen with text and symbols">
            <a:extLst>
              <a:ext uri="{FF2B5EF4-FFF2-40B4-BE49-F238E27FC236}">
                <a16:creationId xmlns:a16="http://schemas.microsoft.com/office/drawing/2014/main" id="{D08DF19C-DACE-F257-AB60-51EE63E6D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0" y="2208585"/>
            <a:ext cx="5004120" cy="9345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0915E7-9D4F-4A7C-7253-F781A1039950}"/>
              </a:ext>
            </a:extLst>
          </p:cNvPr>
          <p:cNvSpPr txBox="1"/>
          <p:nvPr/>
        </p:nvSpPr>
        <p:spPr>
          <a:xfrm>
            <a:off x="453403" y="3316600"/>
            <a:ext cx="5292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input layer has 6 units, corresponding to the 6 input features.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hidden layer has 5 units, using </a:t>
            </a:r>
            <a:r>
              <a:rPr lang="en-US" sz="1600" dirty="0" err="1"/>
              <a:t>ReLU</a:t>
            </a:r>
            <a:r>
              <a:rPr lang="en-US" sz="1600" dirty="0"/>
              <a:t> as the activation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output layer has a single unit for predicting the fertilizer type.</a:t>
            </a:r>
            <a:endParaRPr lang="en-IN" sz="1600" dirty="0"/>
          </a:p>
        </p:txBody>
      </p:sp>
      <p:pic>
        <p:nvPicPr>
          <p:cNvPr id="22" name="Picture 21" descr="A screen shot of a computer">
            <a:extLst>
              <a:ext uri="{FF2B5EF4-FFF2-40B4-BE49-F238E27FC236}">
                <a16:creationId xmlns:a16="http://schemas.microsoft.com/office/drawing/2014/main" id="{85216BE2-0FE1-500B-F6D4-F21640D70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48"/>
          <a:stretch/>
        </p:blipFill>
        <p:spPr>
          <a:xfrm>
            <a:off x="640080" y="4878548"/>
            <a:ext cx="5006340" cy="775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9B4EE0-3ABE-B021-9C62-02139DDC977E}"/>
              </a:ext>
            </a:extLst>
          </p:cNvPr>
          <p:cNvSpPr txBox="1"/>
          <p:nvPr/>
        </p:nvSpPr>
        <p:spPr>
          <a:xfrm>
            <a:off x="640080" y="5654040"/>
            <a:ext cx="470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trains the model using the standardized features (</a:t>
            </a:r>
            <a:r>
              <a:rPr lang="en-US" sz="1600" dirty="0" err="1"/>
              <a:t>X_scaled</a:t>
            </a:r>
            <a:r>
              <a:rPr lang="en-US" sz="1600" dirty="0"/>
              <a:t>) and the encoded target  values (</a:t>
            </a:r>
            <a:r>
              <a:rPr lang="en-US" sz="1600" dirty="0" err="1"/>
              <a:t>y_encoded</a:t>
            </a:r>
            <a:r>
              <a:rPr lang="en-US" sz="1600" dirty="0"/>
              <a:t>).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799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9B1098D-934B-B73D-3A71-9393659F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r>
              <a:rPr lang="en-US" dirty="0"/>
              <a:t>Model Optimization and Deployment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528D7-D9F7-6195-7AC4-9319AE02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IN" sz="10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3B26C27-7142-170C-3AE3-82D215A3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7CC989-2D47-1D26-FA36-B67BBDD2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952946F6-92A0-4EEF-A7F5-C0EEB9864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9535668" cy="4620682"/>
          </a:xfrm>
        </p:spPr>
        <p:txBody>
          <a:bodyPr/>
          <a:lstStyle/>
          <a:p>
            <a:r>
              <a:rPr lang="en-US" dirty="0"/>
              <a:t>1. Optimizer: Adam Optimizer Description:</a:t>
            </a:r>
          </a:p>
          <a:p>
            <a:pPr lvl="2"/>
            <a:r>
              <a:rPr lang="en-US" dirty="0"/>
              <a:t>Adam is a highly efficient optimization algorithm that combines the advantages of Momentum and RMSprop. It adapts the learning rate for each parameter based on the gradient's first and second moments.</a:t>
            </a:r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r>
              <a:rPr lang="en-US" dirty="0"/>
              <a:t>2. Standardization of Features Description:</a:t>
            </a:r>
          </a:p>
          <a:p>
            <a:pPr lvl="2"/>
            <a:r>
              <a:rPr lang="en-US" dirty="0" err="1"/>
              <a:t>StandardScaler</a:t>
            </a:r>
            <a:r>
              <a:rPr lang="en-US" dirty="0"/>
              <a:t> is applied to standardize the features, ensuring they have zero mean and unit variance. This helps neural networks converge faster and improves the stability of the optimization process.</a:t>
            </a:r>
          </a:p>
          <a:p>
            <a:pPr lvl="2"/>
            <a:endParaRPr lang="en-IN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26A93C-3EA0-0533-A6B9-427195661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35" y="2877697"/>
            <a:ext cx="8067321" cy="840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DDF1B8-62FE-59DE-7E13-5A8610B7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35" y="5301719"/>
            <a:ext cx="8067325" cy="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56049-7460-9D98-868F-B1981EA4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917C7AF-07B9-7BA9-4B8A-2A8B36D4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r>
              <a:rPr lang="en-US" dirty="0"/>
              <a:t>Model Optimization and Deployment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02D84-689F-C51E-5B2A-6F6D27D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IN" sz="10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43F702C-A093-7C3A-6863-ED5064DB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11/14/24</a:t>
            </a:fld>
            <a:endParaRPr lang="en-US" sz="100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E7474BB-33C3-BB57-60C9-37E056AE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FD82FA5-885C-B549-931F-54C35D93F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0"/>
            <a:ext cx="9535668" cy="4899383"/>
          </a:xfrm>
        </p:spPr>
        <p:txBody>
          <a:bodyPr/>
          <a:lstStyle/>
          <a:p>
            <a:r>
              <a:rPr lang="en-US" dirty="0"/>
              <a:t>1. Model Quantization for </a:t>
            </a:r>
            <a:r>
              <a:rPr lang="en-US" dirty="0" err="1"/>
              <a:t>TFLite</a:t>
            </a:r>
            <a:r>
              <a:rPr lang="en-US" dirty="0"/>
              <a:t> Description:</a:t>
            </a:r>
          </a:p>
          <a:p>
            <a:pPr lvl="1"/>
            <a:r>
              <a:rPr lang="en-US" sz="1600" dirty="0"/>
              <a:t>Model quantization reduces the precision of the model weights and activations, making the model smaller and faster for mobile and embedded devices.</a:t>
            </a:r>
            <a:endParaRPr lang="en-IN" sz="1600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Training for Multiple Epochs Description:</a:t>
            </a:r>
          </a:p>
          <a:p>
            <a:pPr lvl="1"/>
            <a:r>
              <a:rPr lang="en-US" dirty="0"/>
              <a:t>Training the model for multiple epochs (in this case, 10 epochs) allows the model to learn from the data and converge to an optimal solution.</a:t>
            </a:r>
            <a:endParaRPr lang="en-IN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60A996-DBE6-CF32-BEAE-338F2A95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23" y="5493743"/>
            <a:ext cx="8067325" cy="840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AEBB5-AA57-6629-7BCE-2F9FEEC1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23" y="2504849"/>
            <a:ext cx="8067325" cy="15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6F07-0365-3FCB-7D10-A67EC9C0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DEB48-88A5-5038-7221-C5DC87F84D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/>
                  <a:t>Data Preprocessing and Feature Engineering</a:t>
                </a:r>
                <a:br>
                  <a:rPr lang="en-US" b="1" dirty="0"/>
                </a:br>
                <a:br>
                  <a:rPr lang="en-US" b="1" dirty="0"/>
                </a:br>
                <a:r>
                  <a:rPr lang="en-US" sz="1600" dirty="0"/>
                  <a:t>Standard Scaling for Numerical </a:t>
                </a:r>
                <a:r>
                  <a:rPr lang="en-US" sz="1600" dirty="0" err="1"/>
                  <a:t>FeaturesStandardScaler</a:t>
                </a:r>
                <a:r>
                  <a:rPr lang="en-US" sz="1600" dirty="0"/>
                  <a:t> is used to normalize numerical features like Nitrogen, Phosphorus, Potassium, Temperature, and Rainfall</a:t>
                </a:r>
              </a:p>
              <a:p>
                <a:pPr marL="0" indent="0">
                  <a:buNone/>
                </a:pPr>
                <a:r>
                  <a:rPr lang="en-US" sz="1600" dirty="0"/>
                  <a:t>Formula:-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600" dirty="0"/>
                  <a:t>: Feature value</a:t>
                </a:r>
              </a:p>
              <a:p>
                <a:pPr marL="342900" indent="-342900">
                  <a:buFont typeface="+mj-lt"/>
                  <a:buAutoNum type="arabicPeriod"/>
                </a:pPr>
                <a:br>
                  <a:rPr lang="en-IN" sz="1600" dirty="0"/>
                </a:br>
                <a:r>
                  <a:rPr lang="en-IN" sz="1600" dirty="0"/>
                  <a:t>Purpose : it ensures that data is zero mean and unit variance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One-Hot Encoding for Categorical Features.</a:t>
                </a:r>
                <a:br>
                  <a:rPr lang="en-US" sz="1600" dirty="0"/>
                </a:br>
                <a:r>
                  <a:rPr lang="en-US" sz="1600" dirty="0" err="1"/>
                  <a:t>Soil_color</a:t>
                </a:r>
                <a:r>
                  <a:rPr lang="en-US" sz="1600" dirty="0"/>
                  <a:t> and Crop are transformed into binary vectors, enabling the model to interpret categorical data.</a:t>
                </a:r>
                <a:endParaRPr lang="en-IN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DEB48-88A5-5038-7221-C5DC87F84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374" t="-2192" r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F1CDB-822F-0914-84F7-6E984514C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5458968" cy="46206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Dense Layer Processing: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1600" dirty="0"/>
              <a:t>The TNN model consists of a simple architecture with dense layers. The formula for the output of a dense layer is:</a:t>
            </a:r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output=f(</a:t>
            </a:r>
            <a:r>
              <a:rPr lang="en-US" sz="1600" dirty="0" err="1"/>
              <a:t>W⋅X+b</a:t>
            </a:r>
            <a:r>
              <a:rPr lang="en-US" sz="1600" dirty="0"/>
              <a:t>)</a:t>
            </a:r>
          </a:p>
          <a:p>
            <a:pPr marL="0" indent="0" algn="ctr">
              <a:buNone/>
            </a:pPr>
            <a:endParaRPr lang="en-US" sz="1600" dirty="0"/>
          </a:p>
          <a:p>
            <a:pPr marL="521208" lvl="2" indent="0">
              <a:buNone/>
            </a:pPr>
            <a:r>
              <a:rPr lang="en-US" dirty="0"/>
              <a:t>  Where:</a:t>
            </a:r>
          </a:p>
          <a:p>
            <a:pPr lvl="2"/>
            <a:r>
              <a:rPr lang="en-US" dirty="0"/>
              <a:t>X is the input data</a:t>
            </a:r>
          </a:p>
          <a:p>
            <a:pPr lvl="2"/>
            <a:r>
              <a:rPr lang="en-US" dirty="0"/>
              <a:t>W are the weights</a:t>
            </a:r>
          </a:p>
          <a:p>
            <a:pPr lvl="2"/>
            <a:r>
              <a:rPr lang="en-US" dirty="0"/>
              <a:t>b is the bias term</a:t>
            </a:r>
          </a:p>
          <a:p>
            <a:pPr lvl="2"/>
            <a:r>
              <a:rPr lang="en-US" dirty="0"/>
              <a:t>f is the activation function (</a:t>
            </a:r>
            <a:r>
              <a:rPr lang="en-US" dirty="0" err="1"/>
              <a:t>ReLU</a:t>
            </a:r>
            <a:r>
              <a:rPr lang="en-US" dirty="0"/>
              <a:t> or Sigmoid)</a:t>
            </a:r>
          </a:p>
          <a:p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E95C2-C39A-9C5A-898C-9B7F997B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6E1DAF-55B6-AA06-9FBA-FB6C564C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8EB739-D63E-23F3-27EF-FB7985E4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89EE-7BF5-F096-8216-6BB68BB1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B89-5523-6CAC-74F4-49C785F2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66E5D-C1E7-9542-B3D2-55D8C912AF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/>
                  <a:t>Backpropagation and Gradient Descent</a:t>
                </a:r>
                <a:br>
                  <a:rPr lang="en-US" b="1" dirty="0"/>
                </a:br>
                <a:br>
                  <a:rPr lang="en-US" b="1" dirty="0"/>
                </a:br>
                <a:r>
                  <a:rPr lang="en-US" sz="1600" dirty="0"/>
                  <a:t>During training, backpropagation calculates the gradients of the loss function for weights and biases. These gradients are used to update the weights using gradient descent.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228600" lvl="1" indent="0" algn="just">
                  <a:buNone/>
                </a:pPr>
                <a:r>
                  <a:rPr lang="en-US" sz="1600" dirty="0"/>
                  <a:t>Where:</a:t>
                </a:r>
              </a:p>
              <a:p>
                <a:pPr marL="228600" lvl="1" indent="0" algn="just">
                  <a:buNone/>
                </a:pPr>
                <a:r>
                  <a:rPr lang="en-US" sz="1600" dirty="0"/>
                  <a:t>L is the loss function (e.g., Mean Squared Error)</a:t>
                </a:r>
              </a:p>
              <a:p>
                <a:pPr marL="228600" lvl="1" indent="0" algn="just">
                  <a:buNone/>
                </a:pPr>
                <a:r>
                  <a:rPr lang="en-US" sz="1600" dirty="0"/>
                  <a:t>α is the learning rate</a:t>
                </a:r>
              </a:p>
              <a:p>
                <a:pPr marL="0" indent="0" algn="just">
                  <a:buNone/>
                </a:pPr>
                <a:r>
                  <a:rPr lang="en-US" sz="1600" b="1" dirty="0"/>
                  <a:t>Code for Training with Gradient Descent: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66E5D-C1E7-9542-B3D2-55D8C912A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20" t="-1583" r="-17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8D6DA4-B07A-84D1-5D79-6E340E7FA02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556281"/>
                <a:ext cx="5458968" cy="46206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Federated Learning Context :</a:t>
                </a:r>
              </a:p>
              <a:p>
                <a:pPr marL="0" indent="0">
                  <a:buNone/>
                </a:pPr>
                <a:endParaRPr lang="en-US" sz="2000" b="1" dirty="0"/>
              </a:p>
              <a:p>
                <a:r>
                  <a:rPr lang="en-US" sz="1600" dirty="0"/>
                  <a:t>Local Model Training in Federated Learning, each client trains the model on its local data. This ensures that data privacy is maintained.</a:t>
                </a:r>
              </a:p>
              <a:p>
                <a:r>
                  <a:rPr lang="en-US" sz="1600" dirty="0"/>
                  <a:t>Aggregation of Local </a:t>
                </a:r>
                <a:r>
                  <a:rPr lang="en-US" sz="1600" dirty="0" err="1"/>
                  <a:t>ModelsAfter</a:t>
                </a:r>
                <a:r>
                  <a:rPr lang="en-US" sz="1600" dirty="0"/>
                  <a:t> local training, the weights of the models are aggregated at the server: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000" dirty="0"/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:r>
                  <a:rPr lang="en-US" sz="1600" dirty="0" err="1"/>
                  <a:t>W_global</a:t>
                </a:r>
                <a:r>
                  <a:rPr lang="en-US" sz="1600" dirty="0"/>
                  <a:t> is the aggregated global model</a:t>
                </a:r>
              </a:p>
              <a:p>
                <a:r>
                  <a:rPr lang="en-US" sz="1600" dirty="0" err="1"/>
                  <a:t>W_i</a:t>
                </a:r>
                <a:r>
                  <a:rPr lang="en-US" sz="1600" dirty="0"/>
                  <a:t> are the weights from each client model</a:t>
                </a:r>
              </a:p>
              <a:p>
                <a:r>
                  <a:rPr lang="en-US" sz="1600" dirty="0"/>
                  <a:t>N is the number of clients</a:t>
                </a:r>
                <a:endParaRPr lang="en-IN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8D6DA4-B07A-84D1-5D79-6E340E7FA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556281"/>
                <a:ext cx="5458968" cy="4620682"/>
              </a:xfrm>
              <a:blipFill>
                <a:blip r:embed="rId3"/>
                <a:stretch>
                  <a:fillRect l="-1395" t="-1370" r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FB724-10BC-A268-DEEE-00CBB133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275DB8-CAAF-9DC0-B9D5-415092B1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6F72A2-70BA-D4D7-7580-7F0E26BB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38AD69-F025-375B-3548-8F49C2BC7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8" b="15139"/>
          <a:stretch/>
        </p:blipFill>
        <p:spPr>
          <a:xfrm>
            <a:off x="1124713" y="5082263"/>
            <a:ext cx="4773168" cy="10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1002</TotalTime>
  <Words>1008</Words>
  <Application>Microsoft Macintosh PowerPoint</Application>
  <PresentationFormat>Widescreen</PresentationFormat>
  <Paragraphs>158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Meiryo</vt:lpstr>
      <vt:lpstr>Arial</vt:lpstr>
      <vt:lpstr>Cambria Math</vt:lpstr>
      <vt:lpstr>Corbel</vt:lpstr>
      <vt:lpstr>Ecology 16x9</vt:lpstr>
      <vt:lpstr>Smart Recommendation System for agriculture</vt:lpstr>
      <vt:lpstr>Recap :</vt:lpstr>
      <vt:lpstr>Wireless Sensor Network</vt:lpstr>
      <vt:lpstr>Analysis</vt:lpstr>
      <vt:lpstr>Tiny Neural Network</vt:lpstr>
      <vt:lpstr>Model Optimization and Deployment</vt:lpstr>
      <vt:lpstr>Model Optimization and Deployment</vt:lpstr>
      <vt:lpstr>Mathematical Formulation</vt:lpstr>
      <vt:lpstr>Mathematical Formulation</vt:lpstr>
      <vt:lpstr>Data distribution</vt:lpstr>
      <vt:lpstr>Decision Tree</vt:lpstr>
      <vt:lpstr>Scores and Accuracy for Crop Recommendation</vt:lpstr>
      <vt:lpstr>Scores and Accuracy (Crop Recommendation)</vt:lpstr>
      <vt:lpstr>Models and Accuracy</vt:lpstr>
      <vt:lpstr>Where We Fall Short</vt:lpstr>
      <vt:lpstr>Web Interface for Running the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kumar Ponnaganti</dc:creator>
  <cp:lastModifiedBy>Vishal Kumar</cp:lastModifiedBy>
  <cp:revision>5</cp:revision>
  <dcterms:created xsi:type="dcterms:W3CDTF">2024-11-12T17:11:25Z</dcterms:created>
  <dcterms:modified xsi:type="dcterms:W3CDTF">2024-11-13T23:36:43Z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